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7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A30B-D4D0-4C95-81AD-DFE1436DC790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87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530C-547C-4522-9FB3-A2297E76EB7A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87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8986-7E3A-4245-AD0D-0ABCB728B6F0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44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B4ED-56AA-45AA-8FD6-EFF21F451E89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fld id="{A016CDDC-2CF4-4906-89AB-FC4941ED33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8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A9F9-51CD-42D3-B612-034CB821E0AA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21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1992-C7C4-45A9-8758-04DEF703F2CF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29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389D-EF8B-4FC4-85DF-8B46276D6040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01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A325-C5D1-4DC7-B88C-B26E9C58E7BA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09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9E2E-2085-4A6F-B0F9-2E91A87E1B1E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fld id="{A016CDDC-2CF4-4906-89AB-FC4941ED33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12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556-5F9E-4FE9-9694-B7C39ADB5143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4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ADA9-B57B-41BC-BF28-895EE0E2A9A9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CDDC-2CF4-4906-89AB-FC4941ED33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00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08AF-1B0F-441D-8EE2-DE27E1F7A5D3}" type="datetime1">
              <a:rPr lang="zh-TW" altLang="en-US" smtClean="0"/>
              <a:t>2022/7/28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rgbClr val="FFFF00"/>
                </a:solidFill>
              </a:defRPr>
            </a:lvl1pPr>
          </a:lstStyle>
          <a:p>
            <a:fld id="{A016CDDC-2CF4-4906-89AB-FC4941ED33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583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94AAC58-1458-467A-A515-9CC947711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919" y="639221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F7A33-BB60-4E83-AC4A-FB849EBDF5E8}" type="slidenum">
              <a:rPr kumimoji="0" lang="zh-TW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7F5B951-2B13-43E6-BF1F-1EE11F774D9F}"/>
              </a:ext>
            </a:extLst>
          </p:cNvPr>
          <p:cNvSpPr txBox="1"/>
          <p:nvPr/>
        </p:nvSpPr>
        <p:spPr>
          <a:xfrm>
            <a:off x="0" y="-26191"/>
            <a:ext cx="122280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機關辦理研製修軍品選擇性招標，應隨時接受法人團體資格審查程序說明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B4B58FFE-3F41-479D-AE51-18E110012DCB}"/>
              </a:ext>
            </a:extLst>
          </p:cNvPr>
          <p:cNvSpPr/>
          <p:nvPr/>
        </p:nvSpPr>
        <p:spPr>
          <a:xfrm>
            <a:off x="6168860" y="5790462"/>
            <a:ext cx="335115" cy="733429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進料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1D884E4-0FA7-449C-9FE1-EA9816C580C2}"/>
              </a:ext>
            </a:extLst>
          </p:cNvPr>
          <p:cNvSpPr/>
          <p:nvPr/>
        </p:nvSpPr>
        <p:spPr>
          <a:xfrm>
            <a:off x="6956940" y="5790462"/>
            <a:ext cx="426867" cy="698198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製程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A8E392F-43C5-4340-9DAC-0D11233701E8}"/>
              </a:ext>
            </a:extLst>
          </p:cNvPr>
          <p:cNvSpPr/>
          <p:nvPr/>
        </p:nvSpPr>
        <p:spPr>
          <a:xfrm>
            <a:off x="7599111" y="5836933"/>
            <a:ext cx="705937" cy="590959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出廠驗收</a:t>
            </a:r>
          </a:p>
        </p:txBody>
      </p:sp>
      <p:sp>
        <p:nvSpPr>
          <p:cNvPr id="52" name="箭號: 向下 51">
            <a:extLst>
              <a:ext uri="{FF2B5EF4-FFF2-40B4-BE49-F238E27FC236}">
                <a16:creationId xmlns:a16="http://schemas.microsoft.com/office/drawing/2014/main" id="{1161384A-427B-463A-B956-5AC0B160C140}"/>
              </a:ext>
            </a:extLst>
          </p:cNvPr>
          <p:cNvSpPr/>
          <p:nvPr/>
        </p:nvSpPr>
        <p:spPr>
          <a:xfrm>
            <a:off x="10784541" y="4943259"/>
            <a:ext cx="329480" cy="211447"/>
          </a:xfrm>
          <a:prstGeom prst="downArrow">
            <a:avLst/>
          </a:prstGeom>
        </p:spPr>
        <p:txBody>
          <a:bodyPr wrap="square" rtlCol="0" anchor="ctr">
            <a:spAutoFit/>
          </a:bodyPr>
          <a:lstStyle/>
          <a:p>
            <a:pPr marL="609600" marR="0" lvl="0" indent="-60960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7" name="矩形: 圓角 76">
            <a:extLst>
              <a:ext uri="{FF2B5EF4-FFF2-40B4-BE49-F238E27FC236}">
                <a16:creationId xmlns:a16="http://schemas.microsoft.com/office/drawing/2014/main" id="{AEFBEBFE-284F-4010-ABC0-D5E027F18285}"/>
              </a:ext>
            </a:extLst>
          </p:cNvPr>
          <p:cNvSpPr/>
          <p:nvPr/>
        </p:nvSpPr>
        <p:spPr>
          <a:xfrm>
            <a:off x="5925861" y="5470526"/>
            <a:ext cx="2579707" cy="1219466"/>
          </a:xfrm>
          <a:prstGeom prst="roundRect">
            <a:avLst/>
          </a:prstGeom>
          <a:noFill/>
          <a:ln w="57150">
            <a:solidFill>
              <a:srgbClr val="FF66FF"/>
            </a:solidFill>
          </a:ln>
        </p:spPr>
        <p:txBody>
          <a:bodyPr wrap="square" rtlCol="0" anchor="ctr">
            <a:spAutoFit/>
          </a:bodyPr>
          <a:lstStyle/>
          <a:p>
            <a:pPr marL="609600" marR="0" lvl="0" indent="-609600" algn="l" defTabSz="4572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60CDF846-9C60-4DFF-8C42-8286AB062F48}"/>
              </a:ext>
            </a:extLst>
          </p:cNvPr>
          <p:cNvSpPr/>
          <p:nvPr/>
        </p:nvSpPr>
        <p:spPr>
          <a:xfrm>
            <a:off x="10890909" y="4450064"/>
            <a:ext cx="968287" cy="18596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檢查項目表、計畫清單、內購申請書</a:t>
            </a:r>
          </a:p>
        </p:txBody>
      </p:sp>
      <p:cxnSp>
        <p:nvCxnSpPr>
          <p:cNvPr id="4" name="接點: 肘形 3">
            <a:extLst>
              <a:ext uri="{FF2B5EF4-FFF2-40B4-BE49-F238E27FC236}">
                <a16:creationId xmlns:a16="http://schemas.microsoft.com/office/drawing/2014/main" id="{941F3EC3-6A39-466F-803D-B8B92EBE6D92}"/>
              </a:ext>
            </a:extLst>
          </p:cNvPr>
          <p:cNvCxnSpPr>
            <a:cxnSpLocks/>
          </p:cNvCxnSpPr>
          <p:nvPr/>
        </p:nvCxnSpPr>
        <p:spPr>
          <a:xfrm rot="16200000" flipH="1">
            <a:off x="5922000" y="4585463"/>
            <a:ext cx="1296000" cy="1188000"/>
          </a:xfrm>
          <a:prstGeom prst="bentConnector3">
            <a:avLst>
              <a:gd name="adj1" fmla="val 50000"/>
            </a:avLst>
          </a:prstGeom>
          <a:ln w="7620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接點: 肘形 47">
            <a:extLst>
              <a:ext uri="{FF2B5EF4-FFF2-40B4-BE49-F238E27FC236}">
                <a16:creationId xmlns:a16="http://schemas.microsoft.com/office/drawing/2014/main" id="{CF2EE0F0-A397-4779-9642-9C9ECB10C42F}"/>
              </a:ext>
            </a:extLst>
          </p:cNvPr>
          <p:cNvCxnSpPr>
            <a:cxnSpLocks/>
            <a:endCxn id="42" idx="0"/>
          </p:cNvCxnSpPr>
          <p:nvPr/>
        </p:nvCxnSpPr>
        <p:spPr>
          <a:xfrm rot="16200000" flipH="1">
            <a:off x="5547803" y="5001847"/>
            <a:ext cx="1228996" cy="348234"/>
          </a:xfrm>
          <a:prstGeom prst="bentConnector3">
            <a:avLst>
              <a:gd name="adj1" fmla="val 50000"/>
            </a:avLst>
          </a:prstGeom>
          <a:ln w="7620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33FED16F-9E62-403B-B864-D2C0FD4A831D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6103284" y="5183189"/>
            <a:ext cx="1848796" cy="653744"/>
          </a:xfrm>
          <a:prstGeom prst="bentConnector2">
            <a:avLst/>
          </a:prstGeom>
          <a:ln w="7620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接點: 肘形 57">
            <a:extLst>
              <a:ext uri="{FF2B5EF4-FFF2-40B4-BE49-F238E27FC236}">
                <a16:creationId xmlns:a16="http://schemas.microsoft.com/office/drawing/2014/main" id="{7ECC28C3-49B1-4499-8364-72102AF919E6}"/>
              </a:ext>
            </a:extLst>
          </p:cNvPr>
          <p:cNvCxnSpPr>
            <a:cxnSpLocks/>
            <a:stCxn id="37" idx="2"/>
            <a:endCxn id="80" idx="0"/>
          </p:cNvCxnSpPr>
          <p:nvPr/>
        </p:nvCxnSpPr>
        <p:spPr>
          <a:xfrm rot="5400000">
            <a:off x="10742388" y="3777317"/>
            <a:ext cx="1305413" cy="40081"/>
          </a:xfrm>
          <a:prstGeom prst="bentConnector3">
            <a:avLst/>
          </a:prstGeom>
          <a:ln w="5715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B552046F-5610-A493-9ACF-156B44383C86}"/>
              </a:ext>
            </a:extLst>
          </p:cNvPr>
          <p:cNvGrpSpPr/>
          <p:nvPr/>
        </p:nvGrpSpPr>
        <p:grpSpPr>
          <a:xfrm>
            <a:off x="51258" y="1229918"/>
            <a:ext cx="11917280" cy="4519369"/>
            <a:chOff x="-111831" y="2183018"/>
            <a:chExt cx="12262331" cy="3821802"/>
          </a:xfrm>
        </p:grpSpPr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40B35263-056C-4B25-BD39-130E17E8B7BB}"/>
                </a:ext>
              </a:extLst>
            </p:cNvPr>
            <p:cNvGrpSpPr/>
            <p:nvPr/>
          </p:nvGrpSpPr>
          <p:grpSpPr>
            <a:xfrm>
              <a:off x="-25428" y="2183018"/>
              <a:ext cx="12175928" cy="2808407"/>
              <a:chOff x="46290" y="2165088"/>
              <a:chExt cx="12175928" cy="2808407"/>
            </a:xfrm>
          </p:grpSpPr>
          <p:grpSp>
            <p:nvGrpSpPr>
              <p:cNvPr id="105" name="群組 104">
                <a:extLst>
                  <a:ext uri="{FF2B5EF4-FFF2-40B4-BE49-F238E27FC236}">
                    <a16:creationId xmlns:a16="http://schemas.microsoft.com/office/drawing/2014/main" id="{7D083ACD-B24A-45D0-8053-57B86E66BD77}"/>
                  </a:ext>
                </a:extLst>
              </p:cNvPr>
              <p:cNvGrpSpPr/>
              <p:nvPr/>
            </p:nvGrpSpPr>
            <p:grpSpPr>
              <a:xfrm>
                <a:off x="46290" y="2165088"/>
                <a:ext cx="10646939" cy="2808407"/>
                <a:chOff x="630532" y="2391801"/>
                <a:chExt cx="10399569" cy="2808407"/>
              </a:xfrm>
            </p:grpSpPr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1D9ABBD2-5ECE-465A-BF97-F790681D9B86}"/>
                    </a:ext>
                  </a:extLst>
                </p:cNvPr>
                <p:cNvSpPr/>
                <p:nvPr/>
              </p:nvSpPr>
              <p:spPr>
                <a:xfrm>
                  <a:off x="1929924" y="2400425"/>
                  <a:ext cx="768809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軍品公開展示</a:t>
                  </a:r>
                </a:p>
              </p:txBody>
            </p:sp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7F7B1C1A-95DA-470F-9D1E-C11557BEBA66}"/>
                    </a:ext>
                  </a:extLst>
                </p:cNvPr>
                <p:cNvSpPr/>
                <p:nvPr/>
              </p:nvSpPr>
              <p:spPr>
                <a:xfrm>
                  <a:off x="2998408" y="2400427"/>
                  <a:ext cx="765838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廠商意願登記</a:t>
                  </a:r>
                </a:p>
              </p:txBody>
            </p:sp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40D47A47-4B68-4506-9081-4D4014AA24D8}"/>
                    </a:ext>
                  </a:extLst>
                </p:cNvPr>
                <p:cNvSpPr/>
                <p:nvPr/>
              </p:nvSpPr>
              <p:spPr>
                <a:xfrm>
                  <a:off x="4079494" y="2400427"/>
                  <a:ext cx="753220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訪廠能量評鑑</a:t>
                  </a:r>
                </a:p>
              </p:txBody>
            </p:sp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752E753F-9E4F-4651-9A84-69769DF8180B}"/>
                    </a:ext>
                  </a:extLst>
                </p:cNvPr>
                <p:cNvSpPr/>
                <p:nvPr/>
              </p:nvSpPr>
              <p:spPr>
                <a:xfrm>
                  <a:off x="5117033" y="2400425"/>
                  <a:ext cx="617574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企劃書審查</a:t>
                  </a:r>
                </a:p>
              </p:txBody>
            </p:sp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A51CD419-343E-4F3D-A115-6016405ADE43}"/>
                    </a:ext>
                  </a:extLst>
                </p:cNvPr>
                <p:cNvSpPr/>
                <p:nvPr/>
              </p:nvSpPr>
              <p:spPr>
                <a:xfrm>
                  <a:off x="7031422" y="2396900"/>
                  <a:ext cx="808224" cy="1619192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22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交貨甲乙</a:t>
                  </a:r>
                  <a:endParaRPr kumimoji="0" lang="en-US" altLang="zh-TW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ts val="22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方會驗</a:t>
                  </a:r>
                </a:p>
              </p:txBody>
            </p:sp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80EF477F-01FE-4495-95F4-7A9F6F239FEA}"/>
                    </a:ext>
                  </a:extLst>
                </p:cNvPr>
                <p:cNvSpPr/>
                <p:nvPr/>
              </p:nvSpPr>
              <p:spPr>
                <a:xfrm>
                  <a:off x="9174930" y="2400593"/>
                  <a:ext cx="755484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完工報告書審查</a:t>
                  </a:r>
                </a:p>
              </p:txBody>
            </p:sp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FE7C410D-44C3-4699-8A74-78BC1D697E2A}"/>
                    </a:ext>
                  </a:extLst>
                </p:cNvPr>
                <p:cNvSpPr/>
                <p:nvPr/>
              </p:nvSpPr>
              <p:spPr>
                <a:xfrm>
                  <a:off x="10207522" y="2391801"/>
                  <a:ext cx="822579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核發合格證明書</a:t>
                  </a:r>
                </a:p>
              </p:txBody>
            </p:sp>
            <p:cxnSp>
              <p:nvCxnSpPr>
                <p:cNvPr id="18" name="直線單箭頭接點 17">
                  <a:extLst>
                    <a:ext uri="{FF2B5EF4-FFF2-40B4-BE49-F238E27FC236}">
                      <a16:creationId xmlns:a16="http://schemas.microsoft.com/office/drawing/2014/main" id="{9AD1580A-F950-4EBD-A71A-0AC927678CDC}"/>
                    </a:ext>
                  </a:extLst>
                </p:cNvPr>
                <p:cNvCxnSpPr>
                  <a:cxnSpLocks/>
                  <a:stCxn id="10" idx="3"/>
                  <a:endCxn id="11" idx="1"/>
                </p:cNvCxnSpPr>
                <p:nvPr/>
              </p:nvCxnSpPr>
              <p:spPr>
                <a:xfrm>
                  <a:off x="2698733" y="3210022"/>
                  <a:ext cx="299675" cy="2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19" name="直線單箭頭接點 18">
                  <a:extLst>
                    <a:ext uri="{FF2B5EF4-FFF2-40B4-BE49-F238E27FC236}">
                      <a16:creationId xmlns:a16="http://schemas.microsoft.com/office/drawing/2014/main" id="{93D5353B-98C6-40F2-88D7-264055462245}"/>
                    </a:ext>
                  </a:extLst>
                </p:cNvPr>
                <p:cNvCxnSpPr>
                  <a:cxnSpLocks/>
                  <a:stCxn id="11" idx="3"/>
                  <a:endCxn id="12" idx="1"/>
                </p:cNvCxnSpPr>
                <p:nvPr/>
              </p:nvCxnSpPr>
              <p:spPr>
                <a:xfrm>
                  <a:off x="3764246" y="3210024"/>
                  <a:ext cx="315248" cy="0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0" name="直線單箭頭接點 19">
                  <a:extLst>
                    <a:ext uri="{FF2B5EF4-FFF2-40B4-BE49-F238E27FC236}">
                      <a16:creationId xmlns:a16="http://schemas.microsoft.com/office/drawing/2014/main" id="{4B4660B7-70A3-41F6-A1DB-CFD8142D53F2}"/>
                    </a:ext>
                  </a:extLst>
                </p:cNvPr>
                <p:cNvCxnSpPr>
                  <a:cxnSpLocks/>
                  <a:stCxn id="12" idx="3"/>
                  <a:endCxn id="13" idx="1"/>
                </p:cNvCxnSpPr>
                <p:nvPr/>
              </p:nvCxnSpPr>
              <p:spPr>
                <a:xfrm flipV="1">
                  <a:off x="4832714" y="3210022"/>
                  <a:ext cx="284318" cy="2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1" name="直線單箭頭接點 20">
                  <a:extLst>
                    <a:ext uri="{FF2B5EF4-FFF2-40B4-BE49-F238E27FC236}">
                      <a16:creationId xmlns:a16="http://schemas.microsoft.com/office/drawing/2014/main" id="{CDC842E2-48C7-4C0C-A7F5-6713F11205E8}"/>
                    </a:ext>
                  </a:extLst>
                </p:cNvPr>
                <p:cNvCxnSpPr>
                  <a:cxnSpLocks/>
                  <a:stCxn id="13" idx="3"/>
                  <a:endCxn id="6" idx="1"/>
                </p:cNvCxnSpPr>
                <p:nvPr/>
              </p:nvCxnSpPr>
              <p:spPr>
                <a:xfrm>
                  <a:off x="5734606" y="3210022"/>
                  <a:ext cx="268171" cy="1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2" name="直線單箭頭接點 21">
                  <a:extLst>
                    <a:ext uri="{FF2B5EF4-FFF2-40B4-BE49-F238E27FC236}">
                      <a16:creationId xmlns:a16="http://schemas.microsoft.com/office/drawing/2014/main" id="{B021A0B3-E5B7-45DF-86CE-66ECB54C1C4B}"/>
                    </a:ext>
                  </a:extLst>
                </p:cNvPr>
                <p:cNvCxnSpPr>
                  <a:cxnSpLocks/>
                  <a:stCxn id="14" idx="3"/>
                  <a:endCxn id="76" idx="1"/>
                </p:cNvCxnSpPr>
                <p:nvPr/>
              </p:nvCxnSpPr>
              <p:spPr>
                <a:xfrm>
                  <a:off x="7839646" y="3206496"/>
                  <a:ext cx="325379" cy="2450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24" name="直線單箭頭接點 23">
                  <a:extLst>
                    <a:ext uri="{FF2B5EF4-FFF2-40B4-BE49-F238E27FC236}">
                      <a16:creationId xmlns:a16="http://schemas.microsoft.com/office/drawing/2014/main" id="{5AB31B61-FB6A-435A-B01A-8653F73A2994}"/>
                    </a:ext>
                  </a:extLst>
                </p:cNvPr>
                <p:cNvCxnSpPr>
                  <a:cxnSpLocks/>
                  <a:stCxn id="16" idx="3"/>
                  <a:endCxn id="17" idx="1"/>
                </p:cNvCxnSpPr>
                <p:nvPr/>
              </p:nvCxnSpPr>
              <p:spPr>
                <a:xfrm flipV="1">
                  <a:off x="9930414" y="3201398"/>
                  <a:ext cx="277109" cy="8792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0AB73A49-D03A-4B4F-A150-102C01B35D25}"/>
                    </a:ext>
                  </a:extLst>
                </p:cNvPr>
                <p:cNvSpPr/>
                <p:nvPr/>
              </p:nvSpPr>
              <p:spPr>
                <a:xfrm>
                  <a:off x="6002778" y="2400427"/>
                  <a:ext cx="726016" cy="1619192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試研製修簽約</a:t>
                  </a:r>
                </a:p>
              </p:txBody>
            </p:sp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02861777-55AF-4FFF-AFD3-B7D12B10D250}"/>
                    </a:ext>
                  </a:extLst>
                </p:cNvPr>
                <p:cNvSpPr/>
                <p:nvPr/>
              </p:nvSpPr>
              <p:spPr>
                <a:xfrm>
                  <a:off x="630532" y="2400426"/>
                  <a:ext cx="812145" cy="1619192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刊登大眾媒體</a:t>
                  </a:r>
                </a:p>
              </p:txBody>
            </p:sp>
            <p:cxnSp>
              <p:nvCxnSpPr>
                <p:cNvPr id="9" name="直線單箭頭接點 8">
                  <a:extLst>
                    <a:ext uri="{FF2B5EF4-FFF2-40B4-BE49-F238E27FC236}">
                      <a16:creationId xmlns:a16="http://schemas.microsoft.com/office/drawing/2014/main" id="{DB8C948D-4726-47BE-B791-DA86967C9713}"/>
                    </a:ext>
                  </a:extLst>
                </p:cNvPr>
                <p:cNvCxnSpPr>
                  <a:cxnSpLocks/>
                  <a:stCxn id="8" idx="3"/>
                  <a:endCxn id="10" idx="1"/>
                </p:cNvCxnSpPr>
                <p:nvPr/>
              </p:nvCxnSpPr>
              <p:spPr>
                <a:xfrm>
                  <a:off x="1442677" y="3210022"/>
                  <a:ext cx="487247" cy="0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cxnSp>
              <p:nvCxnSpPr>
                <p:cNvPr id="49" name="直線單箭頭接點 48">
                  <a:extLst>
                    <a:ext uri="{FF2B5EF4-FFF2-40B4-BE49-F238E27FC236}">
                      <a16:creationId xmlns:a16="http://schemas.microsoft.com/office/drawing/2014/main" id="{3501A34B-78C1-4D0C-B508-8645B97228AE}"/>
                    </a:ext>
                  </a:extLst>
                </p:cNvPr>
                <p:cNvCxnSpPr>
                  <a:cxnSpLocks/>
                  <a:stCxn id="6" idx="3"/>
                  <a:endCxn id="14" idx="1"/>
                </p:cNvCxnSpPr>
                <p:nvPr/>
              </p:nvCxnSpPr>
              <p:spPr>
                <a:xfrm flipV="1">
                  <a:off x="6728794" y="3206496"/>
                  <a:ext cx="302628" cy="3527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65" name="矩形 64">
                  <a:extLst>
                    <a:ext uri="{FF2B5EF4-FFF2-40B4-BE49-F238E27FC236}">
                      <a16:creationId xmlns:a16="http://schemas.microsoft.com/office/drawing/2014/main" id="{7E9A5088-25C5-4776-BC23-4C3B0BD102D2}"/>
                    </a:ext>
                  </a:extLst>
                </p:cNvPr>
                <p:cNvSpPr/>
                <p:nvPr/>
              </p:nvSpPr>
              <p:spPr>
                <a:xfrm>
                  <a:off x="6236511" y="4670515"/>
                  <a:ext cx="1209709" cy="529693"/>
                </a:xfrm>
                <a:prstGeom prst="rect">
                  <a:avLst/>
                </a:prstGeom>
                <a:solidFill>
                  <a:srgbClr val="33CC33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/>
                  <a:r>
                    <a:rPr lang="zh-TW" altLang="en-US" sz="2000" b="1" kern="0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納入第三方協驗</a:t>
                  </a:r>
                </a:p>
              </p:txBody>
            </p:sp>
            <p:sp>
              <p:nvSpPr>
                <p:cNvPr id="76" name="矩形 75">
                  <a:extLst>
                    <a:ext uri="{FF2B5EF4-FFF2-40B4-BE49-F238E27FC236}">
                      <a16:creationId xmlns:a16="http://schemas.microsoft.com/office/drawing/2014/main" id="{6245A88A-FE8C-4180-A711-14A0C99C3B8E}"/>
                    </a:ext>
                  </a:extLst>
                </p:cNvPr>
                <p:cNvSpPr/>
                <p:nvPr/>
              </p:nvSpPr>
              <p:spPr>
                <a:xfrm>
                  <a:off x="8165024" y="2399349"/>
                  <a:ext cx="746281" cy="1619193"/>
                </a:xfrm>
                <a:prstGeom prst="rect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標楷體" panose="03000509000000000000" pitchFamily="65" charset="-120"/>
                      <a:ea typeface="標楷體" panose="03000509000000000000" pitchFamily="65" charset="-120"/>
                      <a:cs typeface="+mn-cs"/>
                    </a:rPr>
                    <a:t>甲乙驗收合格報告</a:t>
                  </a:r>
                </a:p>
              </p:txBody>
            </p:sp>
            <p:cxnSp>
              <p:nvCxnSpPr>
                <p:cNvPr id="81" name="直線單箭頭接點 80">
                  <a:extLst>
                    <a:ext uri="{FF2B5EF4-FFF2-40B4-BE49-F238E27FC236}">
                      <a16:creationId xmlns:a16="http://schemas.microsoft.com/office/drawing/2014/main" id="{7F20F733-C386-442D-BAD6-B6645C823B8E}"/>
                    </a:ext>
                  </a:extLst>
                </p:cNvPr>
                <p:cNvCxnSpPr>
                  <a:cxnSpLocks/>
                  <a:stCxn id="76" idx="3"/>
                  <a:endCxn id="16" idx="1"/>
                </p:cNvCxnSpPr>
                <p:nvPr/>
              </p:nvCxnSpPr>
              <p:spPr>
                <a:xfrm>
                  <a:off x="8911306" y="3208946"/>
                  <a:ext cx="263625" cy="1244"/>
                </a:xfrm>
                <a:prstGeom prst="straightConnector1">
                  <a:avLst/>
                </a:prstGeom>
                <a:noFill/>
                <a:ln w="57150" cap="flat" cmpd="sng" algn="ctr">
                  <a:solidFill>
                    <a:srgbClr val="00FF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0FDC0E5E-D98A-4E59-892C-F25B9824AF04}"/>
                  </a:ext>
                </a:extLst>
              </p:cNvPr>
              <p:cNvSpPr/>
              <p:nvPr/>
            </p:nvSpPr>
            <p:spPr>
              <a:xfrm>
                <a:off x="11083364" y="2169435"/>
                <a:ext cx="1138854" cy="1614846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  <a:cs typeface="+mn-cs"/>
                  </a:rPr>
                  <a:t>優先採選擇性招標甲乙方驗收</a:t>
                </a:r>
              </a:p>
            </p:txBody>
          </p:sp>
          <p:cxnSp>
            <p:nvCxnSpPr>
              <p:cNvPr id="38" name="直線單箭頭接點 37">
                <a:extLst>
                  <a:ext uri="{FF2B5EF4-FFF2-40B4-BE49-F238E27FC236}">
                    <a16:creationId xmlns:a16="http://schemas.microsoft.com/office/drawing/2014/main" id="{4CE7D08B-E030-4F69-BC01-D482776E08C2}"/>
                  </a:ext>
                </a:extLst>
              </p:cNvPr>
              <p:cNvCxnSpPr>
                <a:cxnSpLocks/>
                <a:stCxn id="17" idx="3"/>
                <a:endCxn id="37" idx="1"/>
              </p:cNvCxnSpPr>
              <p:nvPr/>
            </p:nvCxnSpPr>
            <p:spPr>
              <a:xfrm>
                <a:off x="10693229" y="2974685"/>
                <a:ext cx="390135" cy="2173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FF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C2B68677-384A-D77C-C6D7-CAD95FA76AF0}"/>
                </a:ext>
              </a:extLst>
            </p:cNvPr>
            <p:cNvSpPr/>
            <p:nvPr/>
          </p:nvSpPr>
          <p:spPr>
            <a:xfrm>
              <a:off x="-111831" y="4272706"/>
              <a:ext cx="945644" cy="173211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lvl="0" algn="ctr">
                <a:defRPr/>
              </a:pPr>
              <a:r>
                <a:rPr kumimoji="0" lang="zh-TW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機關辦理選擇性招標</a:t>
              </a:r>
              <a:r>
                <a:rPr lang="zh-TW" altLang="en-US" sz="2000" b="1" kern="0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案公告</a:t>
              </a:r>
              <a:endPara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1C2B2992-C7EE-58F0-AC47-C11539D96BD6}"/>
                </a:ext>
              </a:extLst>
            </p:cNvPr>
            <p:cNvSpPr txBox="1"/>
            <p:nvPr/>
          </p:nvSpPr>
          <p:spPr>
            <a:xfrm>
              <a:off x="2112238" y="3992825"/>
              <a:ext cx="1617427" cy="1249302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lvl="0" defTabSz="457200">
                <a:defRPr/>
              </a:pP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三證</a:t>
              </a:r>
              <a:r>
                <a:rPr kumimoji="0" lang="en-US" altLang="zh-TW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(</a:t>
              </a: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公司、工廠</a:t>
              </a:r>
              <a:r>
                <a:rPr lang="zh-TW" altLang="en-US" b="1" dirty="0">
                  <a:solidFill>
                    <a:srgbClr val="FFFF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、納稅</a:t>
              </a:r>
              <a:r>
                <a:rPr lang="en-US" altLang="zh-TW" b="1" dirty="0">
                  <a:solidFill>
                    <a:srgbClr val="FFFF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r>
                <a:rPr lang="zh-TW" altLang="en-US" b="1" dirty="0">
                  <a:solidFill>
                    <a:srgbClr val="FFFF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、購案佐證，</a:t>
              </a:r>
              <a:r>
                <a:rPr kumimoji="0" lang="zh-TW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函文科技工業機構表達意願</a:t>
              </a:r>
            </a:p>
          </p:txBody>
        </p:sp>
      </p:grp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5EB8F3AA-46C7-8E46-E94C-4480B9A1A713}"/>
              </a:ext>
            </a:extLst>
          </p:cNvPr>
          <p:cNvSpPr txBox="1"/>
          <p:nvPr/>
        </p:nvSpPr>
        <p:spPr>
          <a:xfrm>
            <a:off x="163642" y="6428988"/>
            <a:ext cx="46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購案證明及意願函替代徵求及意願登記資料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D67F5A3E-B3A5-2AEF-541F-6D2E96555271}"/>
              </a:ext>
            </a:extLst>
          </p:cNvPr>
          <p:cNvSpPr/>
          <p:nvPr/>
        </p:nvSpPr>
        <p:spPr>
          <a:xfrm>
            <a:off x="1122752" y="3454432"/>
            <a:ext cx="695069" cy="97136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法人團體獲知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BBC7D456-4A01-A326-CDDD-9BE459836E9F}"/>
              </a:ext>
            </a:extLst>
          </p:cNvPr>
          <p:cNvSpPr txBox="1"/>
          <p:nvPr/>
        </p:nvSpPr>
        <p:spPr>
          <a:xfrm>
            <a:off x="2845481" y="5207266"/>
            <a:ext cx="2721009" cy="92333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科技工業機構接獲函文依行政程序函產合會報核備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主管機關會辦審查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84B6B0D5-2862-B669-C0DA-7D3C7E855196}"/>
              </a:ext>
            </a:extLst>
          </p:cNvPr>
          <p:cNvSpPr/>
          <p:nvPr/>
        </p:nvSpPr>
        <p:spPr>
          <a:xfrm>
            <a:off x="1919377" y="5207266"/>
            <a:ext cx="744515" cy="97136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科技工業機構</a:t>
            </a:r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F2D6A1CE-66BC-544F-AC4A-E16B246B219E}"/>
              </a:ext>
            </a:extLst>
          </p:cNvPr>
          <p:cNvCxnSpPr>
            <a:cxnSpLocks/>
          </p:cNvCxnSpPr>
          <p:nvPr/>
        </p:nvCxnSpPr>
        <p:spPr>
          <a:xfrm>
            <a:off x="1827081" y="3883550"/>
            <a:ext cx="396000" cy="0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58867745-9FC8-9336-DFB4-891C6F6454B3}"/>
              </a:ext>
            </a:extLst>
          </p:cNvPr>
          <p:cNvCxnSpPr>
            <a:cxnSpLocks/>
          </p:cNvCxnSpPr>
          <p:nvPr/>
        </p:nvCxnSpPr>
        <p:spPr>
          <a:xfrm rot="-120000" flipH="1">
            <a:off x="2313798" y="4858166"/>
            <a:ext cx="15603" cy="386179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0" name="接點: 肘形 69">
            <a:extLst>
              <a:ext uri="{FF2B5EF4-FFF2-40B4-BE49-F238E27FC236}">
                <a16:creationId xmlns:a16="http://schemas.microsoft.com/office/drawing/2014/main" id="{0B956D11-A43B-7BF8-DABF-8C7ED197DD3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21699" y="4157588"/>
            <a:ext cx="2072106" cy="1057"/>
          </a:xfrm>
          <a:prstGeom prst="bentConnector3">
            <a:avLst>
              <a:gd name="adj1" fmla="val 50000"/>
            </a:avLst>
          </a:prstGeom>
          <a:noFill/>
          <a:ln w="79375" cap="flat" cmpd="sng" algn="ctr">
            <a:solidFill>
              <a:schemeClr val="accent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1" name="直線單箭頭接點 120">
            <a:extLst>
              <a:ext uri="{FF2B5EF4-FFF2-40B4-BE49-F238E27FC236}">
                <a16:creationId xmlns:a16="http://schemas.microsoft.com/office/drawing/2014/main" id="{E6E3A1B8-2C95-8E2A-BC8F-58E019669650}"/>
              </a:ext>
            </a:extLst>
          </p:cNvPr>
          <p:cNvCxnSpPr>
            <a:cxnSpLocks/>
          </p:cNvCxnSpPr>
          <p:nvPr/>
        </p:nvCxnSpPr>
        <p:spPr>
          <a:xfrm>
            <a:off x="6073143" y="3153577"/>
            <a:ext cx="0" cy="760428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2" name="矩形 141">
            <a:extLst>
              <a:ext uri="{FF2B5EF4-FFF2-40B4-BE49-F238E27FC236}">
                <a16:creationId xmlns:a16="http://schemas.microsoft.com/office/drawing/2014/main" id="{F4111945-D327-9DD2-EB44-DAA6808533CC}"/>
              </a:ext>
            </a:extLst>
          </p:cNvPr>
          <p:cNvSpPr/>
          <p:nvPr/>
        </p:nvSpPr>
        <p:spPr>
          <a:xfrm>
            <a:off x="4437584" y="3902624"/>
            <a:ext cx="1082156" cy="648299"/>
          </a:xfrm>
          <a:prstGeom prst="rect">
            <a:avLst/>
          </a:prstGeom>
          <a:solidFill>
            <a:srgbClr val="33CC3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zh-TW" altLang="en-US" sz="2000" b="1" kern="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月報表管制</a:t>
            </a:r>
          </a:p>
        </p:txBody>
      </p:sp>
      <p:cxnSp>
        <p:nvCxnSpPr>
          <p:cNvPr id="170" name="直線單箭頭接點 169">
            <a:extLst>
              <a:ext uri="{FF2B5EF4-FFF2-40B4-BE49-F238E27FC236}">
                <a16:creationId xmlns:a16="http://schemas.microsoft.com/office/drawing/2014/main" id="{09F27A15-AFDA-A1FC-F74B-0A459BC60FEF}"/>
              </a:ext>
            </a:extLst>
          </p:cNvPr>
          <p:cNvCxnSpPr>
            <a:cxnSpLocks/>
          </p:cNvCxnSpPr>
          <p:nvPr/>
        </p:nvCxnSpPr>
        <p:spPr>
          <a:xfrm>
            <a:off x="8220898" y="3147599"/>
            <a:ext cx="7801" cy="904318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1" name="直線單箭頭接點 170">
            <a:extLst>
              <a:ext uri="{FF2B5EF4-FFF2-40B4-BE49-F238E27FC236}">
                <a16:creationId xmlns:a16="http://schemas.microsoft.com/office/drawing/2014/main" id="{0D75B916-8FD1-5716-7E7E-8B4B2BBD5BFB}"/>
              </a:ext>
            </a:extLst>
          </p:cNvPr>
          <p:cNvCxnSpPr>
            <a:cxnSpLocks/>
          </p:cNvCxnSpPr>
          <p:nvPr/>
        </p:nvCxnSpPr>
        <p:spPr>
          <a:xfrm rot="120000">
            <a:off x="4973293" y="3154718"/>
            <a:ext cx="22463" cy="731005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8" name="直線單箭頭接點 177">
            <a:extLst>
              <a:ext uri="{FF2B5EF4-FFF2-40B4-BE49-F238E27FC236}">
                <a16:creationId xmlns:a16="http://schemas.microsoft.com/office/drawing/2014/main" id="{D7E03ED2-71A7-D259-99E5-70D6422F68F3}"/>
              </a:ext>
            </a:extLst>
          </p:cNvPr>
          <p:cNvCxnSpPr>
            <a:cxnSpLocks/>
          </p:cNvCxnSpPr>
          <p:nvPr/>
        </p:nvCxnSpPr>
        <p:spPr>
          <a:xfrm flipV="1">
            <a:off x="8228699" y="4433028"/>
            <a:ext cx="0" cy="1020462"/>
          </a:xfrm>
          <a:prstGeom prst="straightConnector1">
            <a:avLst/>
          </a:prstGeom>
          <a:noFill/>
          <a:ln w="57150" cap="flat" cmpd="sng" algn="ctr">
            <a:solidFill>
              <a:srgbClr val="00FF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D3004DE3-23D0-849D-F410-58707DF7D165}"/>
              </a:ext>
            </a:extLst>
          </p:cNvPr>
          <p:cNvSpPr txBox="1"/>
          <p:nvPr/>
        </p:nvSpPr>
        <p:spPr>
          <a:xfrm>
            <a:off x="7574534" y="4053388"/>
            <a:ext cx="1130660" cy="36933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二份報告</a:t>
            </a:r>
          </a:p>
        </p:txBody>
      </p:sp>
      <p:sp>
        <p:nvSpPr>
          <p:cNvPr id="209" name="箭號: 上彎 208">
            <a:extLst>
              <a:ext uri="{FF2B5EF4-FFF2-40B4-BE49-F238E27FC236}">
                <a16:creationId xmlns:a16="http://schemas.microsoft.com/office/drawing/2014/main" id="{D056C527-4A99-7746-EE3D-A2CBDC2543C7}"/>
              </a:ext>
            </a:extLst>
          </p:cNvPr>
          <p:cNvSpPr/>
          <p:nvPr/>
        </p:nvSpPr>
        <p:spPr>
          <a:xfrm flipH="1">
            <a:off x="1153838" y="4457566"/>
            <a:ext cx="717688" cy="1477328"/>
          </a:xfrm>
          <a:prstGeom prst="bentUpArrow">
            <a:avLst>
              <a:gd name="adj1" fmla="val 15326"/>
              <a:gd name="adj2" fmla="val 19225"/>
              <a:gd name="adj3" fmla="val 39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TW" altLang="en-US" sz="28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0" name="文字方塊 209">
            <a:extLst>
              <a:ext uri="{FF2B5EF4-FFF2-40B4-BE49-F238E27FC236}">
                <a16:creationId xmlns:a16="http://schemas.microsoft.com/office/drawing/2014/main" id="{FDA652F0-23F5-A061-4062-FC4A63F9C7B2}"/>
              </a:ext>
            </a:extLst>
          </p:cNvPr>
          <p:cNvSpPr txBox="1"/>
          <p:nvPr/>
        </p:nvSpPr>
        <p:spPr>
          <a:xfrm>
            <a:off x="1261499" y="5257977"/>
            <a:ext cx="703072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審查結果</a:t>
            </a:r>
          </a:p>
        </p:txBody>
      </p:sp>
      <p:sp>
        <p:nvSpPr>
          <p:cNvPr id="211" name="文字方塊 210">
            <a:extLst>
              <a:ext uri="{FF2B5EF4-FFF2-40B4-BE49-F238E27FC236}">
                <a16:creationId xmlns:a16="http://schemas.microsoft.com/office/drawing/2014/main" id="{7BB4B4A8-C683-E636-EDA4-0F3F7B875E64}"/>
              </a:ext>
            </a:extLst>
          </p:cNvPr>
          <p:cNvSpPr txBox="1"/>
          <p:nvPr/>
        </p:nvSpPr>
        <p:spPr>
          <a:xfrm>
            <a:off x="4157223" y="4700119"/>
            <a:ext cx="120998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接受委託</a:t>
            </a:r>
          </a:p>
        </p:txBody>
      </p: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80D8B293-9E79-8DF7-153A-72E2E03C9C0E}"/>
              </a:ext>
            </a:extLst>
          </p:cNvPr>
          <p:cNvSpPr txBox="1"/>
          <p:nvPr/>
        </p:nvSpPr>
        <p:spPr>
          <a:xfrm>
            <a:off x="853689" y="6185256"/>
            <a:ext cx="2959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招標案公告為公開展示一環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CED902FE-D7A1-A046-AF01-3EBC5F7A5991}"/>
              </a:ext>
            </a:extLst>
          </p:cNvPr>
          <p:cNvSpPr txBox="1"/>
          <p:nvPr/>
        </p:nvSpPr>
        <p:spPr>
          <a:xfrm>
            <a:off x="8210040" y="5128364"/>
            <a:ext cx="19952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b="1" kern="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第三方協驗報告</a:t>
            </a:r>
            <a:endParaRPr lang="zh-TW" altLang="en-US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730F5325-6C48-2738-DD14-69B93352FE9B}"/>
              </a:ext>
            </a:extLst>
          </p:cNvPr>
          <p:cNvSpPr txBox="1"/>
          <p:nvPr/>
        </p:nvSpPr>
        <p:spPr>
          <a:xfrm>
            <a:off x="8154860" y="3269766"/>
            <a:ext cx="20336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甲乙驗收合格報告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944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 defTabSz="914400">
          <a:defRPr sz="2800" b="1" dirty="0" smtClean="0">
            <a:solidFill>
              <a:srgbClr val="FFFF00"/>
            </a:solidFill>
            <a:latin typeface="標楷體" panose="03000509000000000000" pitchFamily="65" charset="-120"/>
            <a:ea typeface="標楷體" panose="03000509000000000000" pitchFamily="65" charset="-12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179</Words>
  <Application>Microsoft Office PowerPoint</Application>
  <PresentationFormat>寬螢幕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Calibri Light</vt:lpstr>
      <vt:lpstr>Times New Roman</vt:lpstr>
      <vt:lpstr>1_Office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清政 葉</dc:creator>
  <cp:lastModifiedBy>清政 葉</cp:lastModifiedBy>
  <cp:revision>10</cp:revision>
  <cp:lastPrinted>2022-07-28T08:56:41Z</cp:lastPrinted>
  <dcterms:created xsi:type="dcterms:W3CDTF">2022-05-27T01:58:57Z</dcterms:created>
  <dcterms:modified xsi:type="dcterms:W3CDTF">2022-07-28T08:57:12Z</dcterms:modified>
</cp:coreProperties>
</file>